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4df0140b52a4a74" /><Relationship Type="http://schemas.openxmlformats.org/officeDocument/2006/relationships/extended-properties" Target="/docProps/app.xml" Id="R174d5640e9c04e37" /><Relationship Type="http://schemas.openxmlformats.org/officeDocument/2006/relationships/officeDocument" Target="/ppt/presentation.xml" Id="R3b1e47687f9d456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ba6deb36d224a76"/>
  </p:sldMasterIdLst>
  <p:notesMasterIdLst>
    <p:notesMasterId xmlns:r="http://schemas.openxmlformats.org/officeDocument/2006/relationships" r:id="Rfbcbba1bb4674a4c"/>
  </p:notesMasterIdLst>
  <p:sldIdLst>
    <p:sldId xmlns:r="http://schemas.openxmlformats.org/officeDocument/2006/relationships" id="256" r:id="Rfca8c546ba434022"/>
    <p:sldId xmlns:r="http://schemas.openxmlformats.org/officeDocument/2006/relationships" id="257" r:id="R4a67d3459ad948d8"/>
    <p:sldId xmlns:r="http://schemas.openxmlformats.org/officeDocument/2006/relationships" id="258" r:id="Rb10451d07c0c4a79"/>
    <p:sldId xmlns:r="http://schemas.openxmlformats.org/officeDocument/2006/relationships" id="259" r:id="R7baf6f4b11a643a7"/>
    <p:sldId xmlns:r="http://schemas.openxmlformats.org/officeDocument/2006/relationships" id="260" r:id="R6ae627ab5a9d4c3e"/>
    <p:sldId xmlns:r="http://schemas.openxmlformats.org/officeDocument/2006/relationships" id="261" r:id="R438bfca455694a9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5d2e66e3195427b" /><Relationship Type="http://schemas.openxmlformats.org/officeDocument/2006/relationships/slideMaster" Target="/ppt/slideMasters/slideMaster1.xml" Id="R7ba6deb36d224a76" /><Relationship Type="http://schemas.openxmlformats.org/officeDocument/2006/relationships/notesMaster" Target="/ppt/notesMasters/notesMaster1.xml" Id="Rfbcbba1bb4674a4c" /><Relationship Type="http://schemas.openxmlformats.org/officeDocument/2006/relationships/presProps" Target="/ppt/presProps.xml" Id="Re5eedf9aa4b2474b" /><Relationship Type="http://schemas.openxmlformats.org/officeDocument/2006/relationships/tableStyles" Target="/ppt/tableStyles.xml" Id="R67f385f157864b87" /><Relationship Type="http://schemas.openxmlformats.org/officeDocument/2006/relationships/slide" Target="/ppt/slides/slide1.xml" Id="Rfca8c546ba434022" /><Relationship Type="http://schemas.openxmlformats.org/officeDocument/2006/relationships/slide" Target="/ppt/slides/slide2.xml" Id="R4a67d3459ad948d8" /><Relationship Type="http://schemas.openxmlformats.org/officeDocument/2006/relationships/slide" Target="/ppt/slides/slide3.xml" Id="Rb10451d07c0c4a79" /><Relationship Type="http://schemas.openxmlformats.org/officeDocument/2006/relationships/slide" Target="/ppt/slides/slide4.xml" Id="R7baf6f4b11a643a7" /><Relationship Type="http://schemas.openxmlformats.org/officeDocument/2006/relationships/slide" Target="/ppt/slides/slide5.xml" Id="R6ae627ab5a9d4c3e" /><Relationship Type="http://schemas.openxmlformats.org/officeDocument/2006/relationships/slide" Target="/ppt/slides/slide6.xml" Id="R438bfca455694a9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6cceed32eb4461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f79017d2c434de7" /><Relationship Type="http://schemas.openxmlformats.org/officeDocument/2006/relationships/notesMaster" Target="/ppt/notesMasters/notesMaster1.xml" Id="R7e37873d0865490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007fd151da44460" /><Relationship Type="http://schemas.openxmlformats.org/officeDocument/2006/relationships/notesMaster" Target="/ppt/notesMasters/notesMaster1.xml" Id="R47e99bffe5364cd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e80d014f2e74216" /><Relationship Type="http://schemas.openxmlformats.org/officeDocument/2006/relationships/notesMaster" Target="/ppt/notesMasters/notesMaster1.xml" Id="R46f5909bf52647f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3c28f9130ee44f2" /><Relationship Type="http://schemas.openxmlformats.org/officeDocument/2006/relationships/notesMaster" Target="/ppt/notesMasters/notesMaster1.xml" Id="Rdf331c6fb123425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152f1c983a44a21" /><Relationship Type="http://schemas.openxmlformats.org/officeDocument/2006/relationships/notesMaster" Target="/ppt/notesMasters/notesMaster1.xml" Id="R8d064d17d5124ac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6138c06d6fd4028" /><Relationship Type="http://schemas.openxmlformats.org/officeDocument/2006/relationships/notesMaster" Target="/ppt/notesMasters/notesMaster1.xml" Id="Ra15070bdb15d49a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Herkomst: aangeleverde asset-backlog.json, records ST-DECK en ST-02. Visuele referentie: prototypes/stukadoor-offertes.html (SHA256 45929c5086137a7ac9e75c07cf01ce3d98297c021a86aa6cfe12253a91f527d1). Eigen redactionele uitleg bij het genoemde hulpmiddel. Geen ontvangen offerte of praktijkcase. Voorbeeldmaten en -aantallen zijn fictief. Prijzen en btw moeten uit de echte offerte komen. Verder lezen: https://stukadoor-kosten.nl/ Deze presentatie legt de werkwijze uit. De exacte indeling van het afzonderlijke invulblad kan afwijken.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Herkomst: aangeleverde asset-backlog.json, records ST-DECK en ST-02. Visuele referentie: prototypes/stukadoor-offertes.html (SHA256 45929c5086137a7ac9e75c07cf01ce3d98297c021a86aa6cfe12253a91f527d1). Eigen redactionele uitleg bij het genoemde hulpmiddel. Geen ontvangen offerte of praktijkcase. Voorbeeldmaten en -aantallen zijn fictief. Prijzen en btw moeten uit de echte offerte komen. Verder lezen: https://stukadoor-kosten.nl/</a:t>
            </a:r>
          </a:p>
          <a:p xmlns:a="http://schemas.openxmlformats.org/drawingml/2006/main">
            <a:r>
              <a:t>Onderwerp: De omschrijving van één post. Splits verschillende werkzaamheden wanneer ze een andere omvang of afspraak hebben.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Herkomst: aangeleverde asset-backlog.json, records ST-DECK en ST-02. Visuele referentie: prototypes/stukadoor-offertes.html (SHA256 45929c5086137a7ac9e75c07cf01ce3d98297c021a86aa6cfe12253a91f527d1). Eigen redactionele uitleg bij het genoemde hulpmiddel. Geen ontvangen offerte of praktijkcase. Voorbeeldmaten en -aantallen zijn fictief. Prijzen en btw moeten uit de echte offerte komen. Verder lezen: https://stukadoor-kosten.nl/</a:t>
            </a:r>
          </a:p>
          <a:p xmlns:a="http://schemas.openxmlformats.org/drawingml/2006/main">
            <a:r>
              <a:t>Onderwerp: Vier soorten kostenposten. Noteer per post of arbeid en materiaal al zijn inbegrepen. Zo voorkom je dubbeltelling.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Herkomst: aangeleverde asset-backlog.json, records ST-DECK en ST-02. Visuele referentie: prototypes/stukadoor-offertes.html (SHA256 45929c5086137a7ac9e75c07cf01ce3d98297c021a86aa6cfe12253a91f527d1). Eigen redactionele uitleg bij het genoemde hulpmiddel. Geen ontvangen offerte of praktijkcase. Voorbeeldmaten en -aantallen zijn fictief. Prijzen en btw moeten uit de echte offerte komen. Verder lezen: https://stukadoor-kosten.nl/</a:t>
            </a:r>
          </a:p>
          <a:p xmlns:a="http://schemas.openxmlformats.org/drawingml/2006/main">
            <a:r>
              <a:t>Onderwerp: Voorbeeld van een hoeveelhedenstaat. Reken- of inventarisvoorbeeld, uitsluitend voor uitleg. Vul projectgegevens in. Spreek af hoe de offerte openingen en extra onderdelen behandelt. Vul eigen projectmaten in.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Herkomst: aangeleverde asset-backlog.json, records ST-DECK en ST-02. Visuele referentie: prototypes/stukadoor-offertes.html (SHA256 45929c5086137a7ac9e75c07cf01ce3d98297c021a86aa6cfe12253a91f527d1). Eigen redactionele uitleg bij het genoemde hulpmiddel. Geen ontvangen offerte of praktijkcase. Voorbeeldmaten en -aantallen zijn fictief. Prijzen en btw moeten uit de echte offerte komen. Verder lezen: https://stukadoor-kosten.nl/</a:t>
            </a:r>
          </a:p>
          <a:p xmlns:a="http://schemas.openxmlformats.org/drawingml/2006/main">
            <a:r>
              <a:t>Onderwerp: Open punten naast de prijs. De bedragen en btw-gegevens komen uit de echte offerte. Dit blad bevat geen marktprijzen.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Herkomst: aangeleverde asset-backlog.json, records ST-DECK en ST-02. Visuele referentie: prototypes/stukadoor-offertes.html (SHA256 45929c5086137a7ac9e75c07cf01ce3d98297c021a86aa6cfe12253a91f527d1). Eigen redactionele uitleg bij het genoemde hulpmiddel. Geen ontvangen offerte of praktijkcase. Voorbeeldmaten en -aantallen zijn fictief. Prijzen en btw moeten uit de echte offerte komen. Verder lezen: https://stukadoor-kosten.nl/ Het domein is een bron voor verdere uitleg. Er wordt geen openbare downloadlocatie van het begeleidende hulpmiddel geclaimd.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86bf1779e4d47f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7a6bb97a4ab494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f4ffcc79b546c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e0be03aab14f9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52bb7148ec741f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bf872ed67d6414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A9D6F70-2D6B-4879-AEF9-C1D23EC90CC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CBC3CF4-24DD-4EED-A799-A0077EAF5F3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286A2BB-D047-4FBE-8B5D-FCBC5E95D25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F7D83F5-9836-4895-B2A5-1B9FB070AD0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D1B8DF4-BEFA-49CB-BE78-E3BDE16198F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CB26F29-BEE1-42E8-B572-6B52CED6003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1A57925-1526-4E8E-AF6A-F3B4CE6355D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5D8C424-161A-4BD7-9378-784886F0996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78B6313-2ECF-42A6-921B-99DA6ABB692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6641800-635D-40D1-AA08-09EC1F14226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de811ee993848df" /><Relationship Type="http://schemas.openxmlformats.org/officeDocument/2006/relationships/slideLayout" Target="/ppt/slideLayouts/slideLayout1.xml" Id="R6d59b09004f343e2" /><Relationship Type="http://schemas.openxmlformats.org/officeDocument/2006/relationships/slideLayout" Target="/ppt/slideLayouts/slideLayout2.xml" Id="Rc2c93c139245407d" /><Relationship Type="http://schemas.openxmlformats.org/officeDocument/2006/relationships/slideLayout" Target="/ppt/slideLayouts/slideLayout3.xml" Id="Rae53b6305fdd433f" /><Relationship Type="http://schemas.openxmlformats.org/officeDocument/2006/relationships/slideLayout" Target="/ppt/slideLayouts/slideLayout4.xml" Id="R4b8d3c1cc0b74bdd" /><Relationship Type="http://schemas.openxmlformats.org/officeDocument/2006/relationships/slideLayout" Target="/ppt/slideLayouts/slideLayout5.xml" Id="Rcab0f25061b743dc" /><Relationship Type="http://schemas.openxmlformats.org/officeDocument/2006/relationships/slideLayout" Target="/ppt/slideLayouts/slideLayout6.xml" Id="R52cf4cc3523a478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d59b09004f343e2"/>
    <p:sldLayoutId xmlns:r="http://schemas.openxmlformats.org/officeDocument/2006/relationships" id="2147483650" r:id="Rc2c93c139245407d"/>
    <p:sldLayoutId xmlns:r="http://schemas.openxmlformats.org/officeDocument/2006/relationships" id="2147483651" r:id="Rae53b6305fdd433f"/>
    <p:sldLayoutId xmlns:r="http://schemas.openxmlformats.org/officeDocument/2006/relationships" id="2147483652" r:id="R4b8d3c1cc0b74bdd"/>
    <p:sldLayoutId xmlns:r="http://schemas.openxmlformats.org/officeDocument/2006/relationships" id="2147483653" r:id="Rcab0f25061b743dc"/>
    <p:sldLayoutId xmlns:r="http://schemas.openxmlformats.org/officeDocument/2006/relationships" id="2147483654" r:id="R52cf4cc3523a478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efa48a0dbd4941" /><Relationship Type="http://schemas.openxmlformats.org/officeDocument/2006/relationships/notesSlide" Target="/ppt/notesSlides/notesSlide1.xml" Id="R5dbbadc0ea2f422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32ac73d89c9440d" /><Relationship Type="http://schemas.openxmlformats.org/officeDocument/2006/relationships/notesSlide" Target="/ppt/notesSlides/notesSlide2.xml" Id="Re918a9999325490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008a1de7b4440f" /><Relationship Type="http://schemas.openxmlformats.org/officeDocument/2006/relationships/notesSlide" Target="/ppt/notesSlides/notesSlide3.xml" Id="Re1ae930cc62c432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4b3ae18c324950" /><Relationship Type="http://schemas.openxmlformats.org/officeDocument/2006/relationships/notesSlide" Target="/ppt/notesSlides/notesSlide4.xml" Id="R9d92d00d2f9d494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f8d9a2776c4711" /><Relationship Type="http://schemas.openxmlformats.org/officeDocument/2006/relationships/notesSlide" Target="/ppt/notesSlides/notesSlide5.xml" Id="Ra3963dc60fa741e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755d1c311847a3" /><Relationship Type="http://schemas.openxmlformats.org/officeDocument/2006/relationships/hyperlink" Target="https://stukadoor-kosten.nl/" TargetMode="External" Id="Rf73f28b6cc424763" /><Relationship Type="http://schemas.openxmlformats.org/officeDocument/2006/relationships/notesSlide" Target="/ppt/notesSlides/notesSlide6.xml" Id="R42bd907d90c6444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4384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A4F34C08-CE5F-44DD-AE6A-B4273C55D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0485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725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725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725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725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725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725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725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725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725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rPr>
              <a:t>stukadoor-kosten.nl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BAF8F8BE-F0DE-4948-A384-797F20A29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81200"/>
            <a:ext cx="106680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4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4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4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4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4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4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4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4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4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4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Kostenpostenblad</a:t>
            </a:r>
          </a:p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voor stucwerk</a:t>
            </a:r>
          </a:p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C34BCA42-2266-4743-9940-26F8ECF30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29100"/>
            <a:ext cx="96202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225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225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225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225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225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225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225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225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225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rPr>
              <a:t>Een offerte per onderdeel uitschrijven</a:t>
            </a:r>
          </a:p>
        </p:txBody>
      </p:sp>
      <p:sp>
        <p:nvSpPr>
          <p:cNvPr id="4" name="domain-footer">
            <a:extLst xmlns:a="http://schemas.openxmlformats.org/drawingml/2006/main">
              <a:ext uri="{FF2B5EF4-FFF2-40B4-BE49-F238E27FC236}">
                <a16:creationId xmlns:a16="http://schemas.microsoft.com/office/drawing/2014/main" id="{570725C3-1FF9-4BE5-B62B-63B7C9C1C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674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rPr>
              <a:t>stukadoor-kosten.nl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C5FD313-936A-4581-BA86-23565149B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267450"/>
            <a:ext cx="1028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rPr>
              <a:t>01 / 06</a:t>
            </a:r>
          </a:p>
        </p:txBody>
      </p:sp>
    </p:spTree>
    <p:extLst>
      <p:ext uri="{BB962C8B-B14F-4D97-AF65-F5344CB8AC3E}">
        <p14:creationId xmlns:p14="http://schemas.microsoft.com/office/powerpoint/2010/main" val="37071614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F1490DC-A6F3-4A55-9B94-85A4F77CD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rPr>
              <a:t>De omschrijving van één post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52E8B874-CA7C-4B7A-9441-B8094BB2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75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75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75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75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75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75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75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75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75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rPr>
              <a:t>Een korte omschrijving maakt duidelijk waarover je een prijs vraagt.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DC7C8A-BBA7-4411-82EB-486323C0B284}"/>
              </a:ext>
            </a:extLst>
          </p:cNvPr>
          <p:cNvGraphicFramePr/>
          <p:nvPr/>
        </p:nvGraphicFramePr>
        <p:xfrm>
          <a:off xmlns:a="http://schemas.openxmlformats.org/drawingml/2006/main" x="685800" y="2228850"/>
          <a:ext xmlns:a="http://schemas.openxmlformats.org/drawingml/2006/main" cx="10820400" cy="30480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571750"/>
                <a:gridCol w="8248650"/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Veld</a:t>
                      </a:r>
                    </a:p>
                  </a:txBody>
                  <a:tcPr marL="133350" marR="133350" marT="95250" marB="95250">
                    <a:lnL w="9525">
                      <a:solidFill>
                        <a:srgbClr val="D3DFE8"/>
                      </a:solidFill>
                      <a:prstDash val="solid"/>
                    </a:lnL>
                    <a:lnR w="9525">
                      <a:solidFill>
                        <a:srgbClr val="D3DFE8"/>
                      </a:solidFill>
                      <a:prstDash val="solid"/>
                    </a:lnR>
                    <a:lnT w="9525">
                      <a:solidFill>
                        <a:srgbClr val="D3DFE8"/>
                      </a:solidFill>
                      <a:prstDash val="solid"/>
                    </a:lnT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1438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Wat noteer je?</a:t>
                      </a:r>
                    </a:p>
                  </a:txBody>
                  <a:tcPr marL="133350" marR="133350" marT="95250" marB="95250">
                    <a:lnR w="9525">
                      <a:solidFill>
                        <a:srgbClr val="D3DFE8"/>
                      </a:solidFill>
                      <a:prstDash val="solid"/>
                    </a:lnR>
                    <a:lnT w="9525">
                      <a:solidFill>
                        <a:srgbClr val="D3DFE8"/>
                      </a:solidFill>
                      <a:prstDash val="solid"/>
                    </a:lnT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14384C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Locatie</a:t>
                      </a:r>
                    </a:p>
                  </a:txBody>
                  <a:tcPr marL="133350" marR="133350" marT="95250" marB="95250">
                    <a:lnL w="9525">
                      <a:solidFill>
                        <a:srgbClr val="D3DFE8"/>
                      </a:solidFill>
                      <a:prstDash val="solid"/>
                    </a:lnL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Ruimte en herkenbare wandcode</a:t>
                      </a:r>
                    </a:p>
                  </a:txBody>
                  <a:tcPr marL="133350" marR="133350" marT="95250" marB="95250"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Handeling</a:t>
                      </a:r>
                    </a:p>
                  </a:txBody>
                  <a:tcPr marL="133350" marR="133350" marT="95250" marB="95250">
                    <a:lnL w="9525">
                      <a:solidFill>
                        <a:srgbClr val="D3DFE8"/>
                      </a:solidFill>
                      <a:prstDash val="solid"/>
                    </a:lnL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Bijvoorbeeld oude lagen verwijderen of stucen</a:t>
                      </a:r>
                    </a:p>
                  </a:txBody>
                  <a:tcPr marL="133350" marR="133350" marT="95250" marB="95250"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4F6FA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Hoeveelheid</a:t>
                      </a:r>
                    </a:p>
                  </a:txBody>
                  <a:tcPr marL="133350" marR="133350" marT="95250" marB="95250">
                    <a:lnL w="9525">
                      <a:solidFill>
                        <a:srgbClr val="D3DFE8"/>
                      </a:solidFill>
                      <a:prstDash val="solid"/>
                    </a:lnL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Een getal met m², meter, stuk of post</a:t>
                      </a:r>
                    </a:p>
                  </a:txBody>
                  <a:tcPr marL="133350" marR="133350" marT="95250" marB="95250"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Afwerking</a:t>
                      </a:r>
                    </a:p>
                  </a:txBody>
                  <a:tcPr marL="133350" marR="133350" marT="95250" marB="95250">
                    <a:lnL w="9525">
                      <a:solidFill>
                        <a:srgbClr val="D3DFE8"/>
                      </a:solidFill>
                      <a:prstDash val="solid"/>
                    </a:lnL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 gewenste afwerking en volgende laag</a:t>
                      </a:r>
                    </a:p>
                  </a:txBody>
                  <a:tcPr marL="133350" marR="133350" marT="95250" marB="95250"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4F6FA"/>
                    </a:solidFill>
                  </a:tcPr>
                </a:tc>
              </a:tr>
            </a:tbl>
          </a:graphicData>
        </a:graphic>
      </p:graphicFrame>
      <p:sp>
        <p:nvSpPr>
          <p:cNvPr id="4" name="caption">
            <a:extLst xmlns:a="http://schemas.openxmlformats.org/drawingml/2006/main">
              <a:ext uri="{FF2B5EF4-FFF2-40B4-BE49-F238E27FC236}">
                <a16:creationId xmlns:a16="http://schemas.microsoft.com/office/drawing/2014/main" id="{9149EA94-4CC8-4742-B7BA-EFBE28C4F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rPr>
              <a:t>Splits verschillende werkzaamheden wanneer ze een andere omvang of afspraak hebben.</a:t>
            </a:r>
          </a:p>
        </p:txBody>
      </p:sp>
      <p:sp>
        <p:nvSpPr>
          <p:cNvPr id="5" name="domain-footer">
            <a:extLst xmlns:a="http://schemas.openxmlformats.org/drawingml/2006/main">
              <a:ext uri="{FF2B5EF4-FFF2-40B4-BE49-F238E27FC236}">
                <a16:creationId xmlns:a16="http://schemas.microsoft.com/office/drawing/2014/main" id="{515E9E82-38D7-4595-A265-C833AA6A7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674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rPr>
              <a:t>stukadoor-kosten.nl</a:t>
            </a:r>
          </a:p>
        </p:txBody>
      </p:sp>
      <p:sp>
        <p:nvSpPr>
          <p:cNvPr id="6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53083AA-2954-47E6-9C20-1C25DE61E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267450"/>
            <a:ext cx="1028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rPr>
              <a:t>02 / 06</a:t>
            </a:r>
          </a:p>
        </p:txBody>
      </p:sp>
    </p:spTree>
    <p:extLst>
      <p:ext uri="{BB962C8B-B14F-4D97-AF65-F5344CB8AC3E}">
        <p14:creationId xmlns:p14="http://schemas.microsoft.com/office/powerpoint/2010/main" val="11805567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7DB1B2F-D9F7-4F8B-83A0-736F0E267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rPr>
              <a:t>Vier soorten kostenposten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A218C9-FCB7-4A17-BD9B-43F9BD131DA6}"/>
              </a:ext>
            </a:extLst>
          </p:cNvPr>
          <p:cNvGraphicFramePr/>
          <p:nvPr/>
        </p:nvGraphicFramePr>
        <p:xfrm>
          <a:off xmlns:a="http://schemas.openxmlformats.org/drawingml/2006/main" x="685800" y="1905000"/>
          <a:ext xmlns:a="http://schemas.openxmlformats.org/drawingml/2006/main" cx="10820400" cy="30480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571750"/>
                <a:gridCol w="8248650"/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Categorie</a:t>
                      </a:r>
                    </a:p>
                  </a:txBody>
                  <a:tcPr marL="133350" marR="133350" marT="95250" marB="95250">
                    <a:lnL w="9525">
                      <a:solidFill>
                        <a:srgbClr val="D3DFE8"/>
                      </a:solidFill>
                      <a:prstDash val="solid"/>
                    </a:lnL>
                    <a:lnR w="9525">
                      <a:solidFill>
                        <a:srgbClr val="D3DFE8"/>
                      </a:solidFill>
                      <a:prstDash val="solid"/>
                    </a:lnR>
                    <a:lnT w="9525">
                      <a:solidFill>
                        <a:srgbClr val="D3DFE8"/>
                      </a:solidFill>
                      <a:prstDash val="solid"/>
                    </a:lnT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1438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Voorbeeld van een aparte post</a:t>
                      </a:r>
                    </a:p>
                  </a:txBody>
                  <a:tcPr marL="133350" marR="133350" marT="95250" marB="95250">
                    <a:lnR w="9525">
                      <a:solidFill>
                        <a:srgbClr val="D3DFE8"/>
                      </a:solidFill>
                      <a:prstDash val="solid"/>
                    </a:lnR>
                    <a:lnT w="9525">
                      <a:solidFill>
                        <a:srgbClr val="D3DFE8"/>
                      </a:solidFill>
                      <a:prstDash val="solid"/>
                    </a:lnT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14384C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Voorbereiding</a:t>
                      </a:r>
                    </a:p>
                  </a:txBody>
                  <a:tcPr marL="133350" marR="133350" marT="95250" marB="95250">
                    <a:lnL w="9525">
                      <a:solidFill>
                        <a:srgbClr val="D3DFE8"/>
                      </a:solidFill>
                      <a:prstDash val="solid"/>
                    </a:lnL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Beschermen, verwijderen of ondergrond behandelen</a:t>
                      </a:r>
                    </a:p>
                  </a:txBody>
                  <a:tcPr marL="133350" marR="133350" marT="95250" marB="95250"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Arbeid</a:t>
                      </a:r>
                    </a:p>
                  </a:txBody>
                  <a:tcPr marL="133350" marR="133350" marT="95250" marB="95250">
                    <a:lnL w="9525">
                      <a:solidFill>
                        <a:srgbClr val="D3DFE8"/>
                      </a:solidFill>
                      <a:prstDash val="solid"/>
                    </a:lnL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 omschreven wanden stucen</a:t>
                      </a:r>
                    </a:p>
                  </a:txBody>
                  <a:tcPr marL="133350" marR="133350" marT="95250" marB="95250"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4F6FA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Materiaal</a:t>
                      </a:r>
                    </a:p>
                  </a:txBody>
                  <a:tcPr marL="133350" marR="133350" marT="95250" marB="95250">
                    <a:lnL w="9525">
                      <a:solidFill>
                        <a:srgbClr val="D3DFE8"/>
                      </a:solidFill>
                      <a:prstDash val="solid"/>
                    </a:lnL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Pleister, profielen en overige benodigdheden</a:t>
                      </a:r>
                    </a:p>
                  </a:txBody>
                  <a:tcPr marL="133350" marR="133350" marT="95250" marB="95250"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Logistiek</a:t>
                      </a:r>
                    </a:p>
                  </a:txBody>
                  <a:tcPr marL="133350" marR="133350" marT="95250" marB="95250">
                    <a:lnL w="9525">
                      <a:solidFill>
                        <a:srgbClr val="D3DFE8"/>
                      </a:solidFill>
                      <a:prstDash val="solid"/>
                    </a:lnL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Bereikbaarheid, afvoer of hulpmiddelen</a:t>
                      </a:r>
                    </a:p>
                  </a:txBody>
                  <a:tcPr marL="133350" marR="133350" marT="95250" marB="95250"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4F6FA"/>
                    </a:solidFill>
                  </a:tcPr>
                </a:tc>
              </a:tr>
            </a:tbl>
          </a:graphicData>
        </a:graphic>
      </p:graphicFrame>
      <p:sp>
        <p:nvSpPr>
          <p:cNvPr id="3" name="caption">
            <a:extLst xmlns:a="http://schemas.openxmlformats.org/drawingml/2006/main">
              <a:ext uri="{FF2B5EF4-FFF2-40B4-BE49-F238E27FC236}">
                <a16:creationId xmlns:a16="http://schemas.microsoft.com/office/drawing/2014/main" id="{E9C071C5-B232-4554-B67C-13DFAE3C1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rPr>
              <a:t>Noteer per post of arbeid en materiaal al zijn inbegrepen. Zo voorkom je dubbeltelling.</a:t>
            </a:r>
          </a:p>
        </p:txBody>
      </p:sp>
      <p:sp>
        <p:nvSpPr>
          <p:cNvPr id="4" name="domain-footer">
            <a:extLst xmlns:a="http://schemas.openxmlformats.org/drawingml/2006/main">
              <a:ext uri="{FF2B5EF4-FFF2-40B4-BE49-F238E27FC236}">
                <a16:creationId xmlns:a16="http://schemas.microsoft.com/office/drawing/2014/main" id="{7708BA13-6A00-43D7-BDD0-86E8F3EBD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674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rPr>
              <a:t>stukadoor-kosten.nl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4262CCC-BAAF-4938-B69E-D0E7544D8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267450"/>
            <a:ext cx="1028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rPr>
              <a:t>03 / 06</a:t>
            </a:r>
          </a:p>
        </p:txBody>
      </p:sp>
    </p:spTree>
    <p:extLst>
      <p:ext uri="{BB962C8B-B14F-4D97-AF65-F5344CB8AC3E}">
        <p14:creationId xmlns:p14="http://schemas.microsoft.com/office/powerpoint/2010/main" val="60298928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3B38522-762A-4D47-ABE8-FE2EFCF68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rPr>
              <a:t>Voorbeeld van een hoeveelhedenstaat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3A91EA7D-E1E2-4057-BAA5-270823DCC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75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75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75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75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75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75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75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75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75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rPr>
              <a:t>Fictieve maten voor twee wanden en een opening.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F13C52-D717-4751-91C6-7BBDDD60F633}"/>
              </a:ext>
            </a:extLst>
          </p:cNvPr>
          <p:cNvGraphicFramePr/>
          <p:nvPr/>
        </p:nvGraphicFramePr>
        <p:xfrm>
          <a:off xmlns:a="http://schemas.openxmlformats.org/drawingml/2006/main" x="685800" y="2228850"/>
          <a:ext xmlns:a="http://schemas.openxmlformats.org/drawingml/2006/main" cx="10820400" cy="30480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381250"/>
                <a:gridCol w="5200650"/>
                <a:gridCol w="3238500"/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Onderdeel</a:t>
                      </a:r>
                    </a:p>
                  </a:txBody>
                  <a:tcPr marL="133350" marR="133350" marT="95250" marB="95250">
                    <a:lnL w="9525">
                      <a:solidFill>
                        <a:srgbClr val="D3DFE8"/>
                      </a:solidFill>
                      <a:prstDash val="solid"/>
                    </a:lnL>
                    <a:lnR w="9525">
                      <a:solidFill>
                        <a:srgbClr val="D3DFE8"/>
                      </a:solidFill>
                      <a:prstDash val="solid"/>
                    </a:lnR>
                    <a:lnT w="9525">
                      <a:solidFill>
                        <a:srgbClr val="D3DFE8"/>
                      </a:solidFill>
                      <a:prstDash val="solid"/>
                    </a:lnT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1438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Berekening</a:t>
                      </a:r>
                    </a:p>
                  </a:txBody>
                  <a:tcPr marL="133350" marR="133350" marT="95250" marB="95250">
                    <a:lnR w="9525">
                      <a:solidFill>
                        <a:srgbClr val="D3DFE8"/>
                      </a:solidFill>
                      <a:prstDash val="solid"/>
                    </a:lnR>
                    <a:lnT w="9525">
                      <a:solidFill>
                        <a:srgbClr val="D3DFE8"/>
                      </a:solidFill>
                      <a:prstDash val="solid"/>
                    </a:lnT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1438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Wandoppervlak</a:t>
                      </a:r>
                    </a:p>
                  </a:txBody>
                  <a:tcPr marL="133350" marR="133350" marT="95250" marB="95250">
                    <a:lnR w="9525">
                      <a:solidFill>
                        <a:srgbClr val="D3DFE8"/>
                      </a:solidFill>
                      <a:prstDash val="solid"/>
                    </a:lnR>
                    <a:lnT w="9525">
                      <a:solidFill>
                        <a:srgbClr val="D3DFE8"/>
                      </a:solidFill>
                      <a:prstDash val="solid"/>
                    </a:lnT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14384C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Wand W01</a:t>
                      </a:r>
                    </a:p>
                  </a:txBody>
                  <a:tcPr marL="133350" marR="133350" marT="95250" marB="95250">
                    <a:lnL w="9525">
                      <a:solidFill>
                        <a:srgbClr val="D3DFE8"/>
                      </a:solidFill>
                      <a:prstDash val="solid"/>
                    </a:lnL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4,0 × 2,5 m</a:t>
                      </a:r>
                    </a:p>
                  </a:txBody>
                  <a:tcPr marL="133350" marR="133350" marT="95250" marB="95250"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10,0 m²</a:t>
                      </a:r>
                    </a:p>
                  </a:txBody>
                  <a:tcPr marL="133350" marR="133350" marT="95250" marB="95250"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Wand W02</a:t>
                      </a:r>
                    </a:p>
                  </a:txBody>
                  <a:tcPr marL="133350" marR="133350" marT="95250" marB="95250">
                    <a:lnL w="9525">
                      <a:solidFill>
                        <a:srgbClr val="D3DFE8"/>
                      </a:solidFill>
                      <a:prstDash val="solid"/>
                    </a:lnL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3,0 × 2,5 m</a:t>
                      </a:r>
                    </a:p>
                  </a:txBody>
                  <a:tcPr marL="133350" marR="133350" marT="95250" marB="95250"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7,5 m²</a:t>
                      </a:r>
                    </a:p>
                  </a:txBody>
                  <a:tcPr marL="133350" marR="133350" marT="95250" marB="95250"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4F6FA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Opening</a:t>
                      </a:r>
                    </a:p>
                  </a:txBody>
                  <a:tcPr marL="133350" marR="133350" marT="95250" marB="95250">
                    <a:lnL w="9525">
                      <a:solidFill>
                        <a:srgbClr val="D3DFE8"/>
                      </a:solidFill>
                      <a:prstDash val="solid"/>
                    </a:lnL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In dit voorbeeld afgetrokken</a:t>
                      </a:r>
                    </a:p>
                  </a:txBody>
                  <a:tcPr marL="133350" marR="133350" marT="95250" marB="95250"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−2,0 m²</a:t>
                      </a:r>
                    </a:p>
                  </a:txBody>
                  <a:tcPr marL="133350" marR="133350" marT="95250" marB="95250"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Voorbeeldtotaal</a:t>
                      </a:r>
                    </a:p>
                  </a:txBody>
                  <a:tcPr marL="133350" marR="133350" marT="95250" marB="95250">
                    <a:lnL w="9525">
                      <a:solidFill>
                        <a:srgbClr val="D3DFE8"/>
                      </a:solidFill>
                      <a:prstDash val="solid"/>
                    </a:lnL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10,0 + 7,5 − 2,0</a:t>
                      </a:r>
                    </a:p>
                  </a:txBody>
                  <a:tcPr marL="133350" marR="133350" marT="95250" marB="95250"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15,5 m²</a:t>
                      </a:r>
                    </a:p>
                  </a:txBody>
                  <a:tcPr marL="133350" marR="133350" marT="95250" marB="95250"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4F6FA"/>
                    </a:solidFill>
                  </a:tcPr>
                </a:tc>
              </a:tr>
            </a:tbl>
          </a:graphicData>
        </a:graphic>
      </p:graphicFrame>
      <p:sp>
        <p:nvSpPr>
          <p:cNvPr id="4" name="caption">
            <a:extLst xmlns:a="http://schemas.openxmlformats.org/drawingml/2006/main">
              <a:ext uri="{FF2B5EF4-FFF2-40B4-BE49-F238E27FC236}">
                <a16:creationId xmlns:a16="http://schemas.microsoft.com/office/drawing/2014/main" id="{C4DF6CB5-AB81-4F7F-AD81-270E15B88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rPr>
              <a:t>Spreek af hoe de offerte openingen en extra onderdelen behandelt. Vul eigen projectmaten in.</a:t>
            </a:r>
          </a:p>
        </p:txBody>
      </p:sp>
      <p:sp>
        <p:nvSpPr>
          <p:cNvPr id="5" name="domain-footer">
            <a:extLst xmlns:a="http://schemas.openxmlformats.org/drawingml/2006/main">
              <a:ext uri="{FF2B5EF4-FFF2-40B4-BE49-F238E27FC236}">
                <a16:creationId xmlns:a16="http://schemas.microsoft.com/office/drawing/2014/main" id="{E5BE8079-0D73-4C92-9635-9FDA1FFF5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674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rPr>
              <a:t>stukadoor-kosten.nl</a:t>
            </a:r>
          </a:p>
        </p:txBody>
      </p:sp>
      <p:sp>
        <p:nvSpPr>
          <p:cNvPr id="6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5F3AAF3-3D8E-44D6-871E-825548012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267450"/>
            <a:ext cx="1028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rPr>
              <a:t>04 / 06</a:t>
            </a:r>
          </a:p>
        </p:txBody>
      </p:sp>
    </p:spTree>
    <p:extLst>
      <p:ext uri="{BB962C8B-B14F-4D97-AF65-F5344CB8AC3E}">
        <p14:creationId xmlns:p14="http://schemas.microsoft.com/office/powerpoint/2010/main" val="18201234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F99D33A-5CB3-41F6-A78D-F05CBF99F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14384C"/>
                </a:solidFill>
                <a:latin typeface="Helvetica Neue"/>
                <a:ea typeface="Helvetica Neue"/>
                <a:cs typeface="Helvetica Neue"/>
              </a:rPr>
              <a:t>Open punten naast de prijs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8F949D-7C86-4601-A677-FDED9A208A3D}"/>
              </a:ext>
            </a:extLst>
          </p:cNvPr>
          <p:cNvGraphicFramePr/>
          <p:nvPr/>
        </p:nvGraphicFramePr>
        <p:xfrm>
          <a:off xmlns:a="http://schemas.openxmlformats.org/drawingml/2006/main" x="685800" y="1905000"/>
          <a:ext xmlns:a="http://schemas.openxmlformats.org/drawingml/2006/main" cx="10820400" cy="30480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4191000"/>
                <a:gridCol w="6629400"/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Vraag</a:t>
                      </a:r>
                    </a:p>
                  </a:txBody>
                  <a:tcPr marL="133350" marR="133350" marT="95250" marB="95250">
                    <a:lnL w="9525">
                      <a:solidFill>
                        <a:srgbClr val="D3DFE8"/>
                      </a:solidFill>
                      <a:prstDash val="solid"/>
                    </a:lnL>
                    <a:lnR w="9525">
                      <a:solidFill>
                        <a:srgbClr val="D3DFE8"/>
                      </a:solidFill>
                      <a:prstDash val="solid"/>
                    </a:lnR>
                    <a:lnT w="9525">
                      <a:solidFill>
                        <a:srgbClr val="D3DFE8"/>
                      </a:solidFill>
                      <a:prstDash val="solid"/>
                    </a:lnT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1438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Welke afspraak hoort erbij?</a:t>
                      </a:r>
                    </a:p>
                  </a:txBody>
                  <a:tcPr marL="133350" marR="133350" marT="95250" marB="95250">
                    <a:lnR w="9525">
                      <a:solidFill>
                        <a:srgbClr val="D3DFE8"/>
                      </a:solidFill>
                      <a:prstDash val="solid"/>
                    </a:lnR>
                    <a:lnT w="9525">
                      <a:solidFill>
                        <a:srgbClr val="D3DFE8"/>
                      </a:solidFill>
                      <a:prstDash val="solid"/>
                    </a:lnT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14384C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Wie dekt af?</a:t>
                      </a:r>
                    </a:p>
                  </a:txBody>
                  <a:tcPr marL="133350" marR="133350" marT="95250" marB="95250">
                    <a:lnL w="9525">
                      <a:solidFill>
                        <a:srgbClr val="D3DFE8"/>
                      </a:solidFill>
                      <a:prstDash val="solid"/>
                    </a:lnL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Partij, werkplek en bescherming vastleggen</a:t>
                      </a:r>
                    </a:p>
                  </a:txBody>
                  <a:tcPr marL="133350" marR="133350" marT="95250" marB="95250"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Welke afwerking lever je op?</a:t>
                      </a:r>
                    </a:p>
                  </a:txBody>
                  <a:tcPr marL="133350" marR="133350" marT="95250" marB="95250">
                    <a:lnL w="9525">
                      <a:solidFill>
                        <a:srgbClr val="D3DFE8"/>
                      </a:solidFill>
                      <a:prstDash val="solid"/>
                    </a:lnL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Volgende afwerklaag en gekozen systeem benoemen</a:t>
                      </a:r>
                    </a:p>
                  </a:txBody>
                  <a:tcPr marL="133350" marR="133350" marT="95250" marB="95250"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4F6FA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Wat gebeurt er bij extra herstel?</a:t>
                      </a:r>
                    </a:p>
                  </a:txBody>
                  <a:tcPr marL="133350" marR="133350" marT="95250" marB="95250">
                    <a:lnL w="9525">
                      <a:solidFill>
                        <a:srgbClr val="D3DFE8"/>
                      </a:solidFill>
                      <a:prstDash val="solid"/>
                    </a:lnL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Beoordeling en prijsafspraak vóór uitvoering</a:t>
                      </a:r>
                    </a:p>
                  </a:txBody>
                  <a:tcPr marL="133350" marR="133350" marT="95250" marB="95250"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Hoe staat btw op de offerte?</a:t>
                      </a:r>
                    </a:p>
                  </a:txBody>
                  <a:tcPr marL="133350" marR="133350" marT="95250" marB="95250">
                    <a:lnL w="9525">
                      <a:solidFill>
                        <a:srgbClr val="D3DFE8"/>
                      </a:solidFill>
                      <a:prstDash val="solid"/>
                    </a:lnL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2B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Vermelding overnemen en onduidelijkheid navragen</a:t>
                      </a:r>
                    </a:p>
                  </a:txBody>
                  <a:tcPr marL="133350" marR="133350" marT="95250" marB="95250">
                    <a:lnR w="9525">
                      <a:solidFill>
                        <a:srgbClr val="D3DFE8"/>
                      </a:solidFill>
                      <a:prstDash val="solid"/>
                    </a:lnR>
                    <a:lnB w="9525">
                      <a:solidFill>
                        <a:srgbClr val="D3DFE8"/>
                      </a:solidFill>
                      <a:prstDash val="solid"/>
                    </a:lnB>
                    <a:solidFill>
                      <a:srgbClr val="F4F6FA"/>
                    </a:solidFill>
                  </a:tcPr>
                </a:tc>
              </a:tr>
            </a:tbl>
          </a:graphicData>
        </a:graphic>
      </p:graphicFrame>
      <p:sp>
        <p:nvSpPr>
          <p:cNvPr id="3" name="caption">
            <a:extLst xmlns:a="http://schemas.openxmlformats.org/drawingml/2006/main">
              <a:ext uri="{FF2B5EF4-FFF2-40B4-BE49-F238E27FC236}">
                <a16:creationId xmlns:a16="http://schemas.microsoft.com/office/drawing/2014/main" id="{F43C8817-D920-4230-B4B2-D4D2F2483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86874"/>
                </a:solidFill>
                <a:latin typeface="Helvetica Neue"/>
                <a:ea typeface="Helvetica Neue"/>
                <a:cs typeface="Helvetica Neue"/>
              </a:rPr>
              <a:t>De bedragen en btw-gegevens komen uit de echte offerte. Dit blad bevat geen marktprijzen.</a:t>
            </a:r>
          </a:p>
        </p:txBody>
      </p:sp>
      <p:sp>
        <p:nvSpPr>
          <p:cNvPr id="4" name="domain-footer">
            <a:extLst xmlns:a="http://schemas.openxmlformats.org/drawingml/2006/main">
              <a:ext uri="{FF2B5EF4-FFF2-40B4-BE49-F238E27FC236}">
                <a16:creationId xmlns:a16="http://schemas.microsoft.com/office/drawing/2014/main" id="{57CD37F6-177B-4617-833C-46C617C13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674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rPr>
              <a:t>stukadoor-kosten.nl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A66906F-B54A-456F-B9BD-653437659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267450"/>
            <a:ext cx="1028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77B"/>
                </a:solidFill>
                <a:latin typeface="Helvetica Neue"/>
                <a:ea typeface="Helvetica Neue"/>
                <a:cs typeface="Helvetica Neue"/>
              </a:rPr>
              <a:t>05 / 06</a:t>
            </a:r>
          </a:p>
        </p:txBody>
      </p:sp>
    </p:spTree>
    <p:extLst>
      <p:ext uri="{BB962C8B-B14F-4D97-AF65-F5344CB8AC3E}">
        <p14:creationId xmlns:p14="http://schemas.microsoft.com/office/powerpoint/2010/main" val="195346546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4384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closing-title">
            <a:extLst xmlns:a="http://schemas.openxmlformats.org/drawingml/2006/main">
              <a:ext uri="{FF2B5EF4-FFF2-40B4-BE49-F238E27FC236}">
                <a16:creationId xmlns:a16="http://schemas.microsoft.com/office/drawing/2014/main" id="{9822736D-76CB-4FE0-A7F4-9FDC21C68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Een ingevuld blad voor het gesprek</a:t>
            </a:r>
          </a:p>
        </p:txBody>
      </p:sp>
      <p:sp>
        <p:nvSpPr>
          <p:cNvPr id="2" name="closing-point-0">
            <a:extLst xmlns:a="http://schemas.openxmlformats.org/drawingml/2006/main">
              <a:ext uri="{FF2B5EF4-FFF2-40B4-BE49-F238E27FC236}">
                <a16:creationId xmlns:a16="http://schemas.microsoft.com/office/drawing/2014/main" id="{A1A9FC1D-CF45-4D35-934C-0B729C6F2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62200"/>
            <a:ext cx="1057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Elke post heeft een locatie en een duidelijke handeling.</a:t>
            </a:r>
          </a:p>
        </p:txBody>
      </p:sp>
      <p:sp>
        <p:nvSpPr>
          <p:cNvPr id="3" name="closing-point-1">
            <a:extLst xmlns:a="http://schemas.openxmlformats.org/drawingml/2006/main">
              <a:ext uri="{FF2B5EF4-FFF2-40B4-BE49-F238E27FC236}">
                <a16:creationId xmlns:a16="http://schemas.microsoft.com/office/drawing/2014/main" id="{FFD72B71-DB96-480D-B8CE-FF061BD24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19450"/>
            <a:ext cx="1057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Hoeveelheid en eenheid staan naast elkaar.</a:t>
            </a:r>
          </a:p>
        </p:txBody>
      </p:sp>
      <p:sp>
        <p:nvSpPr>
          <p:cNvPr id="4" name="closing-point-2">
            <a:extLst xmlns:a="http://schemas.openxmlformats.org/drawingml/2006/main">
              <a:ext uri="{FF2B5EF4-FFF2-40B4-BE49-F238E27FC236}">
                <a16:creationId xmlns:a16="http://schemas.microsoft.com/office/drawing/2014/main" id="{82AE0AB5-401D-411F-8579-FEAAB7B2B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76700"/>
            <a:ext cx="1057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 offerte benoemt inbegrepen werk en open punten.</a:t>
            </a:r>
          </a:p>
        </p:txBody>
      </p:sp>
      <p:sp>
        <p:nvSpPr>
          <p:cNvPr id="5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AEB7337C-734E-4FC9-9667-94B8BBA96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57800"/>
            <a:ext cx="10820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725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725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725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725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725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725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725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725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725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rPr>
              <a:t>Meer uitleg</a:t>
            </a:r>
          </a:p>
        </p:txBody>
      </p:sp>
      <p:sp>
        <p:nvSpPr>
          <p:cNvPr id="6" name="domain-link">
            <a:extLst xmlns:a="http://schemas.openxmlformats.org/drawingml/2006/main">
              <a:ext uri="{FF2B5EF4-FFF2-40B4-BE49-F238E27FC236}">
                <a16:creationId xmlns:a16="http://schemas.microsoft.com/office/drawing/2014/main" id="{142AC038-2085-4F02-BA86-E4E39C3C2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7690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550" b="1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2550" b="1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2550" b="1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2550" b="1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2550" b="1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2550" b="1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2550" b="1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2550" b="1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2550" b="1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2550" b="1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D9F6FA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f73f28b6cc424763"/>
              </a:rPr>
              <a:t>stukadoor-kosten.nl</a:t>
            </a:r>
          </a:p>
        </p:txBody>
      </p:sp>
      <p:sp>
        <p:nvSpPr>
          <p:cNvPr id="7" name="domain-footer">
            <a:extLst xmlns:a="http://schemas.openxmlformats.org/drawingml/2006/main">
              <a:ext uri="{FF2B5EF4-FFF2-40B4-BE49-F238E27FC236}">
                <a16:creationId xmlns:a16="http://schemas.microsoft.com/office/drawing/2014/main" id="{0CBDDC0C-16CD-4517-9126-5DB9F17C8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674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rPr>
              <a:t>stukadoor-kosten.nl</a:t>
            </a:r>
          </a:p>
        </p:txBody>
      </p:sp>
      <p:sp>
        <p:nvSpPr>
          <p:cNvPr id="8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CEECCB0-E1F3-458B-9D06-55C084760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267450"/>
            <a:ext cx="1028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D9F6FA"/>
                </a:solidFill>
                <a:latin typeface="Helvetica Neue"/>
                <a:ea typeface="Helvetica Neue"/>
                <a:cs typeface="Helvetica Neue"/>
              </a:rPr>
              <a:t>06 / 06</a:t>
            </a:r>
          </a:p>
        </p:txBody>
      </p:sp>
    </p:spTree>
    <p:extLst>
      <p:ext uri="{BB962C8B-B14F-4D97-AF65-F5344CB8AC3E}">
        <p14:creationId xmlns:p14="http://schemas.microsoft.com/office/powerpoint/2010/main" val="78838410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2026-11-02T17:48:33.1520000Z</dcterms:created>
  <dcterms:modified xsi:type="dcterms:W3CDTF">2026-11-02T17:48:33.1520000Z</dcterms:modified>
</coreProperties>
</file>